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Onbestendig eiwit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Blad1!$A$2:$A$4</c:f>
              <c:strCache>
                <c:ptCount val="3"/>
                <c:pt idx="0">
                  <c:v>#NAAM?</c:v>
                </c:pt>
                <c:pt idx="1">
                  <c:v>Categorie 2</c:v>
                </c:pt>
                <c:pt idx="2">
                  <c:v>Categorie 3</c:v>
                </c:pt>
              </c:strCache>
            </c:strRef>
          </c:cat>
          <c:val>
            <c:numRef>
              <c:f>Blad1!$B$2:$B$4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42-4135-A1C1-01DFC564CD3B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Energie in de pens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Blad1!$A$2:$A$4</c:f>
              <c:strCache>
                <c:ptCount val="3"/>
                <c:pt idx="0">
                  <c:v>#NAAM?</c:v>
                </c:pt>
                <c:pt idx="1">
                  <c:v>Categorie 2</c:v>
                </c:pt>
                <c:pt idx="2">
                  <c:v>Categorie 3</c:v>
                </c:pt>
              </c:strCache>
            </c:strRef>
          </c:cat>
          <c:val>
            <c:numRef>
              <c:f>Blad1!$C$2:$C$4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42-4135-A1C1-01DFC564CD3B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Kolom1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Blad1!$A$2:$A$4</c:f>
              <c:strCache>
                <c:ptCount val="3"/>
                <c:pt idx="0">
                  <c:v>#NAAM?</c:v>
                </c:pt>
                <c:pt idx="1">
                  <c:v>Categorie 2</c:v>
                </c:pt>
                <c:pt idx="2">
                  <c:v>Categorie 3</c:v>
                </c:pt>
              </c:strCache>
            </c:strRef>
          </c:cat>
          <c:val>
            <c:numRef>
              <c:f>Blad1!$D$2:$D$4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2-DC42-4135-A1C1-01DFC564CD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8470832"/>
        <c:axId val="489427936"/>
      </c:barChart>
      <c:catAx>
        <c:axId val="1784708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89427936"/>
        <c:crosses val="autoZero"/>
        <c:auto val="1"/>
        <c:lblAlgn val="ctr"/>
        <c:lblOffset val="100"/>
        <c:noMultiLvlLbl val="0"/>
      </c:catAx>
      <c:valAx>
        <c:axId val="48942793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178470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009325346160402E-2"/>
          <c:y val="0.1178111226662705"/>
          <c:w val="0.97169963159889083"/>
          <c:h val="0.847597682365176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Onbestendig eiwit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Blad1!$A$2:$A$4</c:f>
              <c:strCache>
                <c:ptCount val="3"/>
                <c:pt idx="0">
                  <c:v>#NAAM?</c:v>
                </c:pt>
                <c:pt idx="1">
                  <c:v>Categorie 2</c:v>
                </c:pt>
                <c:pt idx="2">
                  <c:v>Categorie 3</c:v>
                </c:pt>
              </c:strCache>
            </c:strRef>
          </c:cat>
          <c:val>
            <c:numRef>
              <c:f>Blad1!$B$2:$B$4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84-4FF4-8CE4-0FF616836E16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Energie in de pens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Blad1!$A$2:$A$4</c:f>
              <c:strCache>
                <c:ptCount val="3"/>
                <c:pt idx="0">
                  <c:v>#NAAM?</c:v>
                </c:pt>
                <c:pt idx="1">
                  <c:v>Categorie 2</c:v>
                </c:pt>
                <c:pt idx="2">
                  <c:v>Categorie 3</c:v>
                </c:pt>
              </c:strCache>
            </c:strRef>
          </c:cat>
          <c:val>
            <c:numRef>
              <c:f>Blad1!$C$2:$C$4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384-4FF4-8CE4-0FF616836E16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Kolom1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Blad1!$A$2:$A$4</c:f>
              <c:strCache>
                <c:ptCount val="3"/>
                <c:pt idx="0">
                  <c:v>#NAAM?</c:v>
                </c:pt>
                <c:pt idx="1">
                  <c:v>Categorie 2</c:v>
                </c:pt>
                <c:pt idx="2">
                  <c:v>Categorie 3</c:v>
                </c:pt>
              </c:strCache>
            </c:strRef>
          </c:cat>
          <c:val>
            <c:numRef>
              <c:f>Blad1!$D$2:$D$4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2-C384-4FF4-8CE4-0FF616836E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83305544"/>
        <c:axId val="253485976"/>
      </c:barChart>
      <c:catAx>
        <c:axId val="4833055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53485976"/>
        <c:crosses val="autoZero"/>
        <c:auto val="1"/>
        <c:lblAlgn val="ctr"/>
        <c:lblOffset val="100"/>
        <c:noMultiLvlLbl val="0"/>
      </c:catAx>
      <c:valAx>
        <c:axId val="25348597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483305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9CB8-F204-4D06-B913-C5A26A89888A}" type="datetimeFigureOut">
              <a:rPr lang="en-US" dirty="0"/>
              <a:t>4/20/2016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dirty="0"/>
              <a:t>4/20/2016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dirty="0"/>
              <a:t>4/20/2016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dirty="0"/>
              <a:t>4/20/2016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077B-A50F-4D64-8574-E2D6A98A5553}" type="datetimeFigureOut">
              <a:rPr lang="en-US" dirty="0"/>
              <a:t>4/20/2016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dirty="0"/>
              <a:t>4/20/2016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dirty="0"/>
              <a:t>4/20/2016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dirty="0"/>
              <a:t>4/20/2016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dirty="0"/>
              <a:t>4/20/2016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4271A48-F18A-45B3-BC05-1E27DA3F88AF}" type="datetimeFigureOut">
              <a:rPr lang="en-US" dirty="0"/>
              <a:t>4/20/2016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dirty="0"/>
              <a:t>4/20/2016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C5B261-8843-42D1-AAFC-05E20E2D9B97}" type="datetimeFigureOut">
              <a:rPr lang="en-US" dirty="0"/>
              <a:t>4/20/2016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feature=player_embedded&amp;v=X2lT2UYw28I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Veevoeding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Lesstof blok 1 tweede gedeelte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9678838" y="5729130"/>
            <a:ext cx="1576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Sijbren Mulder</a:t>
            </a: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60"/>
            <a:ext cx="2257425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7641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Eenvoudige tabel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Tabellenboek veevoeding 2012</a:t>
            </a:r>
          </a:p>
          <a:p>
            <a:endParaRPr lang="nl-NL" dirty="0"/>
          </a:p>
          <a:p>
            <a:r>
              <a:rPr lang="nl-NL" dirty="0"/>
              <a:t>Tabel 1.2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60"/>
            <a:ext cx="2257425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879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VEM behoefte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Koe, 650 kg</a:t>
            </a:r>
          </a:p>
          <a:p>
            <a:endParaRPr lang="nl-NL" dirty="0"/>
          </a:p>
          <a:p>
            <a:r>
              <a:rPr lang="nl-NL" dirty="0"/>
              <a:t>20 kg melk</a:t>
            </a:r>
          </a:p>
          <a:p>
            <a:endParaRPr lang="nl-NL" dirty="0"/>
          </a:p>
          <a:p>
            <a:r>
              <a:rPr lang="nl-NL" dirty="0"/>
              <a:t>Vet%:	4%</a:t>
            </a:r>
          </a:p>
          <a:p>
            <a:r>
              <a:rPr lang="nl-NL" dirty="0"/>
              <a:t>Eiwit:	3,32%</a:t>
            </a:r>
          </a:p>
          <a:p>
            <a:endParaRPr lang="nl-NL" dirty="0"/>
          </a:p>
          <a:p>
            <a:endParaRPr lang="nl-NL" dirty="0"/>
          </a:p>
          <a:p>
            <a:r>
              <a:rPr lang="nl-NL" sz="2800" b="1" dirty="0">
                <a:solidFill>
                  <a:srgbClr val="FF0000"/>
                </a:solidFill>
              </a:rPr>
              <a:t>14420</a:t>
            </a:r>
            <a:r>
              <a:rPr lang="nl-NL" dirty="0"/>
              <a:t> VEM per dag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60"/>
            <a:ext cx="2257425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565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VEM behoefte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/>
          </p:nvPr>
        </p:nvGraphicFramePr>
        <p:xfrm>
          <a:off x="1096963" y="1846263"/>
          <a:ext cx="100584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Kg melk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vet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eiwit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VEM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4,50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16675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23350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27110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16920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4,25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21750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7880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4,75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10310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27230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4,50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14110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5" name="Afbeelding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60"/>
            <a:ext cx="2257425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9617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VEM in het voer (altijd per kg </a:t>
            </a:r>
            <a:r>
              <a:rPr lang="nl-NL" dirty="0" err="1"/>
              <a:t>ds</a:t>
            </a:r>
            <a:r>
              <a:rPr lang="nl-NL" dirty="0"/>
              <a:t>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Energie in het voer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Vet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Koolhydraten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Suikers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 err="1"/>
              <a:t>Pectines</a:t>
            </a:r>
            <a:endParaRPr lang="nl-NL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Hemicellulose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Cellulose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Eiwitten</a:t>
            </a:r>
          </a:p>
          <a:p>
            <a:pPr lvl="1"/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60"/>
            <a:ext cx="2257425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833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400" dirty="0"/>
              <a:t>Plaats ze op volgorde van hoogte VEM/kg </a:t>
            </a:r>
            <a:r>
              <a:rPr lang="nl-NL" sz="4400" dirty="0" err="1"/>
              <a:t>ds</a:t>
            </a:r>
            <a:endParaRPr lang="nl-NL" sz="4400" dirty="0"/>
          </a:p>
        </p:txBody>
      </p:sp>
      <p:graphicFrame>
        <p:nvGraphicFramePr>
          <p:cNvPr id="5" name="Tijdelijke aanduiding voor inhoud 4"/>
          <p:cNvGraphicFramePr>
            <a:graphicFrameLocks noGrp="1"/>
          </p:cNvGraphicFramePr>
          <p:nvPr>
            <p:ph idx="1"/>
            <p:extLst/>
          </p:nvPr>
        </p:nvGraphicFramePr>
        <p:xfrm>
          <a:off x="1096963" y="1846263"/>
          <a:ext cx="100584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Soort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plek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Graskuil juni 3000</a:t>
                      </a:r>
                      <a:r>
                        <a:rPr lang="nl-NL" baseline="0" dirty="0"/>
                        <a:t> kg </a:t>
                      </a:r>
                      <a:r>
                        <a:rPr lang="nl-NL" baseline="0" dirty="0" err="1"/>
                        <a:t>ds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Snijmais</a:t>
                      </a:r>
                      <a:r>
                        <a:rPr lang="nl-NL" baseline="0" dirty="0"/>
                        <a:t>kuil </a:t>
                      </a:r>
                      <a:r>
                        <a:rPr lang="nl-NL" baseline="0" dirty="0" err="1"/>
                        <a:t>ds</a:t>
                      </a:r>
                      <a:r>
                        <a:rPr lang="nl-NL" baseline="0" dirty="0"/>
                        <a:t> 280-320 g/kg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Grashooi matig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Bietenperspulp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Aardappelpersvezels (</a:t>
                      </a:r>
                      <a:r>
                        <a:rPr lang="nl-NL" dirty="0" err="1"/>
                        <a:t>nederland</a:t>
                      </a:r>
                      <a:r>
                        <a:rPr lang="nl-NL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Bierbostel (traditioneel</a:t>
                      </a:r>
                      <a:r>
                        <a:rPr lang="nl-NL" baseline="0" dirty="0"/>
                        <a:t> proces) 22% </a:t>
                      </a:r>
                      <a:r>
                        <a:rPr lang="nl-NL" baseline="0" dirty="0" err="1"/>
                        <a:t>ds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Maisvoermeel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Tarwe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Tarwestro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7" name="Afbeelding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60"/>
            <a:ext cx="2257425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8738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400" dirty="0"/>
              <a:t>Plaats ze op volgorde van hoogte VEM/kg </a:t>
            </a:r>
            <a:r>
              <a:rPr lang="nl-NL" sz="4400" dirty="0" err="1"/>
              <a:t>ds</a:t>
            </a:r>
            <a:endParaRPr lang="nl-NL" sz="4400" dirty="0"/>
          </a:p>
        </p:txBody>
      </p:sp>
      <p:graphicFrame>
        <p:nvGraphicFramePr>
          <p:cNvPr id="5" name="Tijdelijke aanduiding voor inhoud 4"/>
          <p:cNvGraphicFramePr>
            <a:graphicFrameLocks noGrp="1"/>
          </p:cNvGraphicFramePr>
          <p:nvPr>
            <p:ph idx="1"/>
          </p:nvPr>
        </p:nvGraphicFramePr>
        <p:xfrm>
          <a:off x="1096963" y="1846263"/>
          <a:ext cx="100584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Soort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plek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Graskuil juni 3000</a:t>
                      </a:r>
                      <a:r>
                        <a:rPr lang="nl-NL" baseline="0" dirty="0"/>
                        <a:t> kg </a:t>
                      </a:r>
                      <a:r>
                        <a:rPr lang="nl-NL" baseline="0" dirty="0" err="1"/>
                        <a:t>ds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Snijmais</a:t>
                      </a:r>
                      <a:r>
                        <a:rPr lang="nl-NL" baseline="0" dirty="0"/>
                        <a:t>kuil </a:t>
                      </a:r>
                      <a:r>
                        <a:rPr lang="nl-NL" baseline="0" dirty="0" err="1"/>
                        <a:t>ds</a:t>
                      </a:r>
                      <a:r>
                        <a:rPr lang="nl-NL" baseline="0" dirty="0"/>
                        <a:t> 280-320 g/kg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Grashooi matig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Bietenperspulp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Aardappelpersvezels (</a:t>
                      </a:r>
                      <a:r>
                        <a:rPr lang="nl-NL" dirty="0" err="1"/>
                        <a:t>nederland</a:t>
                      </a:r>
                      <a:r>
                        <a:rPr lang="nl-NL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Bierbostel (traditioneel</a:t>
                      </a:r>
                      <a:r>
                        <a:rPr lang="nl-NL" baseline="0" dirty="0"/>
                        <a:t> proces) 22% </a:t>
                      </a:r>
                      <a:r>
                        <a:rPr lang="nl-NL" baseline="0" dirty="0" err="1"/>
                        <a:t>ds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Maisvoermeel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Tarwe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Tarwestro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60"/>
            <a:ext cx="2257425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395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Waar vinden we die informatie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Tabellenboek veevoeding 2012</a:t>
            </a:r>
          </a:p>
          <a:p>
            <a:r>
              <a:rPr lang="nl-NL" dirty="0"/>
              <a:t>Tabel 8,2: Mengvoergrondstoffen   (</a:t>
            </a:r>
            <a:r>
              <a:rPr lang="nl-NL" dirty="0" err="1"/>
              <a:t>blz</a:t>
            </a:r>
            <a:r>
              <a:rPr lang="nl-NL" dirty="0"/>
              <a:t> 74)</a:t>
            </a:r>
          </a:p>
          <a:p>
            <a:r>
              <a:rPr lang="nl-NL" dirty="0"/>
              <a:t>Tabel 8,4: Vochtrijke krachtvoeders (</a:t>
            </a:r>
            <a:r>
              <a:rPr lang="nl-NL" dirty="0" err="1"/>
              <a:t>blz</a:t>
            </a:r>
            <a:r>
              <a:rPr lang="nl-NL" dirty="0"/>
              <a:t> 90)</a:t>
            </a:r>
          </a:p>
          <a:p>
            <a:r>
              <a:rPr lang="nl-NL" dirty="0"/>
              <a:t>Tabel 8,6: Ruwvoeders (</a:t>
            </a:r>
            <a:r>
              <a:rPr lang="nl-NL" dirty="0" err="1"/>
              <a:t>blz</a:t>
            </a:r>
            <a:r>
              <a:rPr lang="nl-NL" dirty="0"/>
              <a:t> 98)</a:t>
            </a:r>
          </a:p>
          <a:p>
            <a:endParaRPr lang="nl-NL" dirty="0"/>
          </a:p>
          <a:p>
            <a:r>
              <a:rPr lang="nl-NL" dirty="0"/>
              <a:t>8,3 en 8,5 streep er door voor melkvee</a:t>
            </a:r>
          </a:p>
          <a:p>
            <a:endParaRPr lang="nl-NL" dirty="0"/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60"/>
            <a:ext cx="2257425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7857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PAS OP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Waarden mengvoergrondstoffen staat in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sz="3200" dirty="0"/>
              <a:t>Kg product</a:t>
            </a:r>
          </a:p>
          <a:p>
            <a:pPr marL="0" indent="0">
              <a:buNone/>
            </a:pPr>
            <a:endParaRPr lang="nl-NL" sz="3200" dirty="0"/>
          </a:p>
          <a:p>
            <a:pPr marL="0" indent="0">
              <a:buNone/>
            </a:pPr>
            <a:r>
              <a:rPr lang="nl-NL" sz="3200" dirty="0"/>
              <a:t>Omrekenen  waarde*1000/</a:t>
            </a:r>
            <a:r>
              <a:rPr lang="nl-NL" sz="3200" dirty="0" err="1"/>
              <a:t>ds</a:t>
            </a:r>
            <a:endParaRPr lang="nl-NL" sz="3200" dirty="0"/>
          </a:p>
          <a:p>
            <a:pPr marL="0" indent="0">
              <a:buNone/>
            </a:pPr>
            <a:endParaRPr lang="nl-NL" sz="3200" dirty="0"/>
          </a:p>
          <a:p>
            <a:pPr marL="0" indent="0">
              <a:buNone/>
            </a:pPr>
            <a:endParaRPr lang="nl-NL" sz="2800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60"/>
            <a:ext cx="2257425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176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Voorbeeld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nl-NL" dirty="0"/>
              <a:t>Raapzaad</a:t>
            </a:r>
          </a:p>
          <a:p>
            <a:endParaRPr lang="nl-NL" dirty="0"/>
          </a:p>
          <a:p>
            <a:r>
              <a:rPr lang="nl-NL" dirty="0"/>
              <a:t>VEM per kg product: 	1872</a:t>
            </a:r>
          </a:p>
          <a:p>
            <a:r>
              <a:rPr lang="nl-NL" dirty="0" err="1"/>
              <a:t>Ds</a:t>
            </a:r>
            <a:r>
              <a:rPr lang="nl-NL" dirty="0"/>
              <a:t> per kg product:	923</a:t>
            </a:r>
          </a:p>
          <a:p>
            <a:endParaRPr lang="nl-NL" dirty="0"/>
          </a:p>
          <a:p>
            <a:r>
              <a:rPr lang="nl-NL" dirty="0" err="1"/>
              <a:t>Vem</a:t>
            </a:r>
            <a:r>
              <a:rPr lang="nl-NL" dirty="0"/>
              <a:t> per kg </a:t>
            </a:r>
            <a:r>
              <a:rPr lang="nl-NL" dirty="0" err="1"/>
              <a:t>ds</a:t>
            </a:r>
            <a:r>
              <a:rPr lang="nl-NL" dirty="0"/>
              <a:t>:		2028</a:t>
            </a:r>
          </a:p>
          <a:p>
            <a:endParaRPr lang="nl-NL" dirty="0"/>
          </a:p>
          <a:p>
            <a:endParaRPr lang="nl-NL" dirty="0"/>
          </a:p>
          <a:p>
            <a:r>
              <a:rPr lang="nl-NL" sz="3000" b="1" i="1" dirty="0"/>
              <a:t>Per kg </a:t>
            </a:r>
            <a:r>
              <a:rPr lang="nl-NL" sz="3000" b="1" i="1" dirty="0" err="1"/>
              <a:t>ds</a:t>
            </a:r>
            <a:r>
              <a:rPr lang="nl-NL" sz="3000" b="1" i="1" dirty="0"/>
              <a:t> is altijd hoger dan per kg product (in water zit geen VEM)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60"/>
            <a:ext cx="2257425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769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400" dirty="0"/>
              <a:t>Wat is de VEM per kg </a:t>
            </a:r>
            <a:r>
              <a:rPr lang="nl-NL" sz="4400" dirty="0" err="1"/>
              <a:t>ds</a:t>
            </a:r>
            <a:endParaRPr lang="nl-NL" sz="4400" dirty="0"/>
          </a:p>
        </p:txBody>
      </p:sp>
      <p:graphicFrame>
        <p:nvGraphicFramePr>
          <p:cNvPr id="5" name="Tijdelijke aanduiding voor inhoud 4"/>
          <p:cNvGraphicFramePr>
            <a:graphicFrameLocks noGrp="1"/>
          </p:cNvGraphicFramePr>
          <p:nvPr>
            <p:ph idx="1"/>
            <p:extLst/>
          </p:nvPr>
        </p:nvGraphicFramePr>
        <p:xfrm>
          <a:off x="1096963" y="1846263"/>
          <a:ext cx="10058400" cy="37030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Soort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VEM/kg </a:t>
                      </a:r>
                      <a:r>
                        <a:rPr lang="nl-NL" dirty="0" err="1"/>
                        <a:t>ds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Maisvoermeel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Tarwe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571">
                <a:tc>
                  <a:txBody>
                    <a:bodyPr/>
                    <a:lstStyle/>
                    <a:p>
                      <a:r>
                        <a:rPr lang="nl-NL" dirty="0"/>
                        <a:t>Bietenperspulp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Aardappelpersvezels (</a:t>
                      </a:r>
                      <a:r>
                        <a:rPr lang="nl-NL" dirty="0" err="1"/>
                        <a:t>nederland</a:t>
                      </a:r>
                      <a:r>
                        <a:rPr lang="nl-NL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Bierbostel (traditioneel</a:t>
                      </a:r>
                      <a:r>
                        <a:rPr lang="nl-NL" baseline="0" dirty="0"/>
                        <a:t> proces) 22% </a:t>
                      </a:r>
                      <a:r>
                        <a:rPr lang="nl-NL" baseline="0" dirty="0" err="1"/>
                        <a:t>ds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Snijmais</a:t>
                      </a:r>
                      <a:r>
                        <a:rPr lang="nl-NL" baseline="0" dirty="0"/>
                        <a:t>kuil </a:t>
                      </a:r>
                      <a:r>
                        <a:rPr lang="nl-NL" baseline="0" dirty="0" err="1"/>
                        <a:t>ds</a:t>
                      </a:r>
                      <a:r>
                        <a:rPr lang="nl-NL" baseline="0" dirty="0"/>
                        <a:t> 280-320 g/kg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Graskuil juni 3000</a:t>
                      </a:r>
                      <a:r>
                        <a:rPr lang="nl-NL" baseline="0" dirty="0"/>
                        <a:t> kg </a:t>
                      </a:r>
                      <a:r>
                        <a:rPr lang="nl-NL" baseline="0" dirty="0" err="1"/>
                        <a:t>ds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Grashooi matig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nl-NL" dirty="0"/>
                        <a:t>Tarwestro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60"/>
            <a:ext cx="2257425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476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Energie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Waar gebruikt de koe energie voor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Bewegen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Groeien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Kalf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Melk</a:t>
            </a:r>
          </a:p>
        </p:txBody>
      </p:sp>
    </p:spTree>
    <p:extLst>
      <p:ext uri="{BB962C8B-B14F-4D97-AF65-F5344CB8AC3E}">
        <p14:creationId xmlns:p14="http://schemas.microsoft.com/office/powerpoint/2010/main" val="23288163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400" dirty="0"/>
              <a:t>Wat is de VEM per kg </a:t>
            </a:r>
            <a:r>
              <a:rPr lang="nl-NL" sz="4400" dirty="0" err="1"/>
              <a:t>ds</a:t>
            </a:r>
            <a:endParaRPr lang="nl-NL" sz="4400" dirty="0"/>
          </a:p>
        </p:txBody>
      </p:sp>
      <p:graphicFrame>
        <p:nvGraphicFramePr>
          <p:cNvPr id="5" name="Tijdelijke aanduiding voor inhoud 4"/>
          <p:cNvGraphicFramePr>
            <a:graphicFrameLocks noGrp="1"/>
          </p:cNvGraphicFramePr>
          <p:nvPr>
            <p:ph idx="1"/>
            <p:extLst/>
          </p:nvPr>
        </p:nvGraphicFramePr>
        <p:xfrm>
          <a:off x="1096963" y="1846263"/>
          <a:ext cx="10058400" cy="370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Soort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plek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Maisvoermeel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1229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Tarwe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1183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Bietenperspulp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1062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Aardappelpersvezels (</a:t>
                      </a:r>
                      <a:r>
                        <a:rPr lang="nl-NL" dirty="0" err="1"/>
                        <a:t>nederland</a:t>
                      </a:r>
                      <a:r>
                        <a:rPr lang="nl-NL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1028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Bierbostel (traditioneel</a:t>
                      </a:r>
                      <a:r>
                        <a:rPr lang="nl-NL" baseline="0" dirty="0"/>
                        <a:t> proces) 22% </a:t>
                      </a:r>
                      <a:r>
                        <a:rPr lang="nl-NL" baseline="0" dirty="0" err="1"/>
                        <a:t>ds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947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Snijmais</a:t>
                      </a:r>
                      <a:r>
                        <a:rPr lang="nl-NL" baseline="0" dirty="0"/>
                        <a:t>kuil </a:t>
                      </a:r>
                      <a:r>
                        <a:rPr lang="nl-NL" baseline="0" dirty="0" err="1"/>
                        <a:t>ds</a:t>
                      </a:r>
                      <a:r>
                        <a:rPr lang="nl-NL" baseline="0" dirty="0"/>
                        <a:t> 280-320 g/kg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921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Graskuil juni 3000</a:t>
                      </a:r>
                      <a:r>
                        <a:rPr lang="nl-NL" baseline="0" dirty="0"/>
                        <a:t> kg </a:t>
                      </a:r>
                      <a:r>
                        <a:rPr lang="nl-NL" baseline="0" dirty="0" err="1"/>
                        <a:t>ds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884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Grashooi matig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747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nl-NL" dirty="0"/>
                        <a:t>Tarwestro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60"/>
            <a:ext cx="2257425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7330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Voedermiddelen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" name="Picture 2" descr="http://maken.wikiwijs.nl/generated/s1152x864_a9e9975c85c74e1e829001ca246774a322ef987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893" y="1737360"/>
            <a:ext cx="9892145" cy="5120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Rechte verbindingslijn met pijl 5"/>
          <p:cNvCxnSpPr/>
          <p:nvPr/>
        </p:nvCxnSpPr>
        <p:spPr>
          <a:xfrm>
            <a:off x="879893" y="1991891"/>
            <a:ext cx="889591" cy="2087077"/>
          </a:xfrm>
          <a:prstGeom prst="straightConnector1">
            <a:avLst/>
          </a:prstGeom>
          <a:ln w="1174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Afbeelding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60"/>
            <a:ext cx="2257425" cy="638175"/>
          </a:xfrm>
          <a:prstGeom prst="rect">
            <a:avLst/>
          </a:prstGeom>
        </p:spPr>
      </p:pic>
      <p:cxnSp>
        <p:nvCxnSpPr>
          <p:cNvPr id="9" name="Rechte verbindingslijn met pijl 8"/>
          <p:cNvCxnSpPr/>
          <p:nvPr/>
        </p:nvCxnSpPr>
        <p:spPr>
          <a:xfrm>
            <a:off x="-69055" y="5320009"/>
            <a:ext cx="1502437" cy="21209"/>
          </a:xfrm>
          <a:prstGeom prst="straightConnector1">
            <a:avLst/>
          </a:prstGeom>
          <a:ln w="1174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met pijl 10"/>
          <p:cNvCxnSpPr/>
          <p:nvPr/>
        </p:nvCxnSpPr>
        <p:spPr>
          <a:xfrm>
            <a:off x="-18486" y="5847885"/>
            <a:ext cx="1502437" cy="21209"/>
          </a:xfrm>
          <a:prstGeom prst="straightConnector1">
            <a:avLst/>
          </a:prstGeom>
          <a:ln w="1174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3986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doet de koe met eiwit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Onderhoud</a:t>
            </a:r>
          </a:p>
          <a:p>
            <a:r>
              <a:rPr lang="nl-NL" dirty="0"/>
              <a:t>Groei</a:t>
            </a:r>
          </a:p>
          <a:p>
            <a:r>
              <a:rPr lang="nl-NL" dirty="0"/>
              <a:t>Melk geven </a:t>
            </a:r>
          </a:p>
        </p:txBody>
      </p:sp>
    </p:spTree>
    <p:extLst>
      <p:ext uri="{BB962C8B-B14F-4D97-AF65-F5344CB8AC3E}">
        <p14:creationId xmlns:p14="http://schemas.microsoft.com/office/powerpoint/2010/main" val="32545678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Film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https://www.youtube.com/watch?feature=player_embedded&amp;v=X2lT2UYw28I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527386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Eiwit heeft 3 begrippen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Ruw eiwit:	wordt bepaald door onderzoek voedermiddel</a:t>
            </a:r>
          </a:p>
          <a:p>
            <a:endParaRPr lang="nl-NL" dirty="0"/>
          </a:p>
          <a:p>
            <a:r>
              <a:rPr lang="nl-NL" dirty="0"/>
              <a:t>DVE:</a:t>
            </a:r>
          </a:p>
          <a:p>
            <a:endParaRPr lang="nl-NL" dirty="0"/>
          </a:p>
          <a:p>
            <a:r>
              <a:rPr lang="nl-NL" dirty="0"/>
              <a:t>OEB</a:t>
            </a:r>
          </a:p>
        </p:txBody>
      </p:sp>
    </p:spTree>
    <p:extLst>
      <p:ext uri="{BB962C8B-B14F-4D97-AF65-F5344CB8AC3E}">
        <p14:creationId xmlns:p14="http://schemas.microsoft.com/office/powerpoint/2010/main" val="18002364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DVE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DVE:	Darm Verteerbaar Eiwit</a:t>
            </a:r>
          </a:p>
          <a:p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Eiwit wat in de darm verteerd (opgenomen) wordt</a:t>
            </a:r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Bestaat uit:	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Bestendig eiwit uit het voer (passeert de pens zonder aangetast te worden)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l-NL" dirty="0"/>
              <a:t>Meer melk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Microbieel eiwit (bacteriën uit de pens)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l-NL" dirty="0"/>
              <a:t>Meer eiwit in de melk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nl-NL" dirty="0"/>
          </a:p>
          <a:p>
            <a:pPr lvl="1"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310305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Bestendig eiwit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Hoe komt er veel bestendig eiwit in het voer</a:t>
            </a:r>
          </a:p>
          <a:p>
            <a:endParaRPr lang="nl-NL" dirty="0"/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Oorsprong van het voer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dirty="0"/>
              <a:t>Is het snel of langzaam opgegroeid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dirty="0"/>
              <a:t>Weersomstandigheden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nl-NL" dirty="0"/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Bewerken van voer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dirty="0"/>
              <a:t>Coaten van voer (Dan kunnen de </a:t>
            </a:r>
            <a:r>
              <a:rPr lang="nl-NL" dirty="0" err="1"/>
              <a:t>pensbacteriën</a:t>
            </a:r>
            <a:r>
              <a:rPr lang="nl-NL" dirty="0"/>
              <a:t> er niets meer mee)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dirty="0"/>
              <a:t>Bestendige </a:t>
            </a:r>
            <a:r>
              <a:rPr lang="nl-NL" dirty="0" err="1"/>
              <a:t>Soya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805499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Microbieel eiwit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Afhankelijk van de werking van de pens</a:t>
            </a:r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Hoe gezond is de pens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l-NL" dirty="0"/>
              <a:t>Voldoende prik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l-NL" dirty="0"/>
              <a:t>Goede PH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l-NL" dirty="0"/>
              <a:t>Veel bacteriën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Krijgen de bacteriën voldoende energie (onbestendige energie)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Krijgen de bacteriën voldoende eiwit (onbestendig eiwit)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382070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DVE behoefte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/>
          </p:nvPr>
        </p:nvGraphicFramePr>
        <p:xfrm>
          <a:off x="1096963" y="1846263"/>
          <a:ext cx="100584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Kg melk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vet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eiwit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DVE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4,50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4,25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4,75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4,50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830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Vragenlijst boek voersignalen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7884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Energiewaarde Rundvee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VEM</a:t>
            </a:r>
          </a:p>
          <a:p>
            <a:endParaRPr lang="nl-NL" dirty="0"/>
          </a:p>
          <a:p>
            <a:r>
              <a:rPr lang="nl-NL" dirty="0"/>
              <a:t>Voeder Eenheid Melk</a:t>
            </a:r>
          </a:p>
        </p:txBody>
      </p:sp>
    </p:spTree>
    <p:extLst>
      <p:ext uri="{BB962C8B-B14F-4D97-AF65-F5344CB8AC3E}">
        <p14:creationId xmlns:p14="http://schemas.microsoft.com/office/powerpoint/2010/main" val="11901741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OEB (Onbestendige eiwit balans)</a:t>
            </a: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386" y="2743200"/>
            <a:ext cx="5329744" cy="3536442"/>
          </a:xfrm>
        </p:spPr>
      </p:pic>
      <p:sp>
        <p:nvSpPr>
          <p:cNvPr id="5" name="Tekstvak 4"/>
          <p:cNvSpPr txBox="1"/>
          <p:nvPr/>
        </p:nvSpPr>
        <p:spPr>
          <a:xfrm>
            <a:off x="2414016" y="3044952"/>
            <a:ext cx="2304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Onbestendige energie 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6638544" y="3044952"/>
            <a:ext cx="1947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Onbestendig eiwit </a:t>
            </a:r>
          </a:p>
        </p:txBody>
      </p:sp>
    </p:spTree>
    <p:extLst>
      <p:ext uri="{BB962C8B-B14F-4D97-AF65-F5344CB8AC3E}">
        <p14:creationId xmlns:p14="http://schemas.microsoft.com/office/powerpoint/2010/main" val="8185874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Onbestendige eiwit balans</a:t>
            </a:r>
          </a:p>
        </p:txBody>
      </p:sp>
      <p:graphicFrame>
        <p:nvGraphicFramePr>
          <p:cNvPr id="6" name="Tijdelijke aanduiding voor inhoud 5"/>
          <p:cNvGraphicFramePr>
            <a:graphicFrameLocks noGrp="1"/>
          </p:cNvGraphicFramePr>
          <p:nvPr>
            <p:ph idx="1"/>
            <p:extLst/>
          </p:nvPr>
        </p:nvGraphicFramePr>
        <p:xfrm>
          <a:off x="1143000" y="1677573"/>
          <a:ext cx="9872663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kstvak 6"/>
          <p:cNvSpPr txBox="1"/>
          <p:nvPr/>
        </p:nvSpPr>
        <p:spPr>
          <a:xfrm>
            <a:off x="1659988" y="5716173"/>
            <a:ext cx="1645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/>
              <a:t>+ OEB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4858043" y="5716173"/>
            <a:ext cx="1645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/>
              <a:t>- OEB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8056098" y="5716173"/>
            <a:ext cx="1645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/>
              <a:t>OEB = 0</a:t>
            </a:r>
          </a:p>
        </p:txBody>
      </p:sp>
      <p:sp>
        <p:nvSpPr>
          <p:cNvPr id="10" name="Lijntoelichting 2 9"/>
          <p:cNvSpPr/>
          <p:nvPr/>
        </p:nvSpPr>
        <p:spPr>
          <a:xfrm>
            <a:off x="3305908" y="2321169"/>
            <a:ext cx="2011680" cy="1308296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59812"/>
              <a:gd name="adj6" fmla="val -40373"/>
            </a:avLst>
          </a:prstGeom>
          <a:solidFill>
            <a:schemeClr val="accent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Verlies van onbestendig eiwit</a:t>
            </a:r>
          </a:p>
          <a:p>
            <a:pPr algn="ctr"/>
            <a:r>
              <a:rPr lang="nl-NL" dirty="0"/>
              <a:t>Hoog UREUM</a:t>
            </a:r>
          </a:p>
        </p:txBody>
      </p:sp>
    </p:spTree>
    <p:extLst>
      <p:ext uri="{BB962C8B-B14F-4D97-AF65-F5344CB8AC3E}">
        <p14:creationId xmlns:p14="http://schemas.microsoft.com/office/powerpoint/2010/main" val="2943870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OEB behoefte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Te weinig: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Te veel</a:t>
            </a:r>
          </a:p>
        </p:txBody>
      </p:sp>
    </p:spTree>
    <p:extLst>
      <p:ext uri="{BB962C8B-B14F-4D97-AF65-F5344CB8AC3E}">
        <p14:creationId xmlns:p14="http://schemas.microsoft.com/office/powerpoint/2010/main" val="31582167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OEB behoefte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Te weinig: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Verlies van onbestendige energie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Sterke verlaging van productie</a:t>
            </a:r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Te veel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N verlies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Hoog ureum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Ongezonde koeien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Kostprijs van het rantsoen</a:t>
            </a:r>
          </a:p>
        </p:txBody>
      </p:sp>
    </p:spTree>
    <p:extLst>
      <p:ext uri="{BB962C8B-B14F-4D97-AF65-F5344CB8AC3E}">
        <p14:creationId xmlns:p14="http://schemas.microsoft.com/office/powerpoint/2010/main" val="2478407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Onbestendige eiwit balans</a:t>
            </a:r>
          </a:p>
        </p:txBody>
      </p:sp>
      <p:graphicFrame>
        <p:nvGraphicFramePr>
          <p:cNvPr id="6" name="Tijdelijke aanduiding voor inhoud 5"/>
          <p:cNvGraphicFramePr>
            <a:graphicFrameLocks noGrp="1"/>
          </p:cNvGraphicFramePr>
          <p:nvPr>
            <p:ph idx="1"/>
            <p:extLst/>
          </p:nvPr>
        </p:nvGraphicFramePr>
        <p:xfrm>
          <a:off x="1143000" y="1677573"/>
          <a:ext cx="9872663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kstvak 6"/>
          <p:cNvSpPr txBox="1"/>
          <p:nvPr/>
        </p:nvSpPr>
        <p:spPr>
          <a:xfrm>
            <a:off x="1659988" y="5716173"/>
            <a:ext cx="1645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/>
              <a:t>+ OEB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4858043" y="5716173"/>
            <a:ext cx="1645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/>
              <a:t>- OEB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8056098" y="5716173"/>
            <a:ext cx="1645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/>
              <a:t>OEB = 0</a:t>
            </a:r>
          </a:p>
        </p:txBody>
      </p:sp>
      <p:sp>
        <p:nvSpPr>
          <p:cNvPr id="10" name="Lijntoelichting 2 9"/>
          <p:cNvSpPr/>
          <p:nvPr/>
        </p:nvSpPr>
        <p:spPr>
          <a:xfrm>
            <a:off x="3305908" y="2321169"/>
            <a:ext cx="2011680" cy="1308296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59812"/>
              <a:gd name="adj6" fmla="val -40373"/>
            </a:avLst>
          </a:prstGeom>
          <a:solidFill>
            <a:schemeClr val="accent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Verlies van onbestendig eiwit</a:t>
            </a:r>
          </a:p>
          <a:p>
            <a:pPr algn="ctr"/>
            <a:r>
              <a:rPr lang="nl-NL" dirty="0"/>
              <a:t>Hoog UREUM</a:t>
            </a:r>
          </a:p>
        </p:txBody>
      </p:sp>
      <p:sp>
        <p:nvSpPr>
          <p:cNvPr id="12" name="Lijntoelichting 2 11"/>
          <p:cNvSpPr/>
          <p:nvPr/>
        </p:nvSpPr>
        <p:spPr>
          <a:xfrm>
            <a:off x="7484716" y="1667021"/>
            <a:ext cx="2011680" cy="1308296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59812"/>
              <a:gd name="adj6" fmla="val -40373"/>
            </a:avLst>
          </a:prstGeom>
          <a:solidFill>
            <a:schemeClr val="accent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 lage productie</a:t>
            </a:r>
          </a:p>
        </p:txBody>
      </p:sp>
    </p:spTree>
    <p:extLst>
      <p:ext uri="{BB962C8B-B14F-4D97-AF65-F5344CB8AC3E}">
        <p14:creationId xmlns:p14="http://schemas.microsoft.com/office/powerpoint/2010/main" val="310312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Norm voor OEB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Is sterk afhankelijk van rantsoen</a:t>
            </a:r>
          </a:p>
          <a:p>
            <a:pPr lvl="1"/>
            <a:r>
              <a:rPr lang="nl-NL" dirty="0"/>
              <a:t>Verdeling van het eiwit</a:t>
            </a:r>
          </a:p>
          <a:p>
            <a:endParaRPr lang="nl-NL" dirty="0"/>
          </a:p>
          <a:p>
            <a:r>
              <a:rPr lang="nl-NL" dirty="0"/>
              <a:t>Richtlijn</a:t>
            </a:r>
          </a:p>
          <a:p>
            <a:r>
              <a:rPr lang="nl-NL" dirty="0"/>
              <a:t>200 - 400</a:t>
            </a:r>
          </a:p>
        </p:txBody>
      </p:sp>
    </p:spTree>
    <p:extLst>
      <p:ext uri="{BB962C8B-B14F-4D97-AF65-F5344CB8AC3E}">
        <p14:creationId xmlns:p14="http://schemas.microsoft.com/office/powerpoint/2010/main" val="425498794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400" dirty="0"/>
              <a:t>Wat is de DVE per kg </a:t>
            </a:r>
            <a:r>
              <a:rPr lang="nl-NL" sz="4400" dirty="0" err="1"/>
              <a:t>ds</a:t>
            </a:r>
            <a:endParaRPr lang="nl-NL" sz="4400" dirty="0"/>
          </a:p>
        </p:txBody>
      </p:sp>
      <p:graphicFrame>
        <p:nvGraphicFramePr>
          <p:cNvPr id="5" name="Tijdelijke aanduiding voor inhoud 4"/>
          <p:cNvGraphicFramePr>
            <a:graphicFrameLocks noGrp="1"/>
          </p:cNvGraphicFramePr>
          <p:nvPr>
            <p:ph idx="1"/>
            <p:extLst/>
          </p:nvPr>
        </p:nvGraphicFramePr>
        <p:xfrm>
          <a:off x="1096963" y="1846263"/>
          <a:ext cx="10058400" cy="37030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Soort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/>
                        <a:t>DVE/kg </a:t>
                      </a:r>
                      <a:r>
                        <a:rPr lang="nl-NL" dirty="0" err="1"/>
                        <a:t>ds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Maisvoermeel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Tarwe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571">
                <a:tc>
                  <a:txBody>
                    <a:bodyPr/>
                    <a:lstStyle/>
                    <a:p>
                      <a:r>
                        <a:rPr lang="nl-NL" dirty="0"/>
                        <a:t>Bietenperspulp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Aardappelpersvezels (</a:t>
                      </a:r>
                      <a:r>
                        <a:rPr lang="nl-NL" dirty="0" err="1"/>
                        <a:t>nederland</a:t>
                      </a:r>
                      <a:r>
                        <a:rPr lang="nl-NL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Bierbostel (traditioneel</a:t>
                      </a:r>
                      <a:r>
                        <a:rPr lang="nl-NL" baseline="0" dirty="0"/>
                        <a:t> proces) 22% </a:t>
                      </a:r>
                      <a:r>
                        <a:rPr lang="nl-NL" baseline="0" dirty="0" err="1"/>
                        <a:t>ds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Snijmais</a:t>
                      </a:r>
                      <a:r>
                        <a:rPr lang="nl-NL" baseline="0" dirty="0"/>
                        <a:t>kuil </a:t>
                      </a:r>
                      <a:r>
                        <a:rPr lang="nl-NL" baseline="0" dirty="0" err="1"/>
                        <a:t>ds</a:t>
                      </a:r>
                      <a:r>
                        <a:rPr lang="nl-NL" baseline="0" dirty="0"/>
                        <a:t> 280-320 g/kg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Graskuil juni 3000</a:t>
                      </a:r>
                      <a:r>
                        <a:rPr lang="nl-NL" baseline="0" dirty="0"/>
                        <a:t> kg </a:t>
                      </a:r>
                      <a:r>
                        <a:rPr lang="nl-NL" baseline="0" dirty="0" err="1"/>
                        <a:t>ds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Grashooi matig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nl-NL" dirty="0"/>
                        <a:t>Tarwestro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60"/>
            <a:ext cx="2257425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73451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Voedermiddelen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" name="Picture 2" descr="http://maken.wikiwijs.nl/generated/s1152x864_a9e9975c85c74e1e829001ca246774a322ef987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893" y="1737360"/>
            <a:ext cx="9892145" cy="5120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60"/>
            <a:ext cx="2257425" cy="638175"/>
          </a:xfrm>
          <a:prstGeom prst="rect">
            <a:avLst/>
          </a:prstGeom>
        </p:spPr>
      </p:pic>
      <p:cxnSp>
        <p:nvCxnSpPr>
          <p:cNvPr id="9" name="Rechte verbindingslijn met pijl 8"/>
          <p:cNvCxnSpPr/>
          <p:nvPr/>
        </p:nvCxnSpPr>
        <p:spPr>
          <a:xfrm flipH="1" flipV="1">
            <a:off x="7989630" y="4756002"/>
            <a:ext cx="47946" cy="1919118"/>
          </a:xfrm>
          <a:prstGeom prst="straightConnector1">
            <a:avLst/>
          </a:prstGeom>
          <a:ln w="1174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3435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Op papier </a:t>
            </a:r>
            <a:r>
              <a:rPr lang="nl-NL" dirty="0" err="1"/>
              <a:t>heeeeel</a:t>
            </a:r>
            <a:r>
              <a:rPr lang="nl-NL" dirty="0"/>
              <a:t> veel energie (VEM)</a:t>
            </a:r>
          </a:p>
          <a:p>
            <a:endParaRPr lang="nl-NL" dirty="0"/>
          </a:p>
          <a:p>
            <a:r>
              <a:rPr lang="nl-NL" dirty="0"/>
              <a:t>Maar in de praktijk</a:t>
            </a:r>
          </a:p>
        </p:txBody>
      </p:sp>
    </p:spTree>
    <p:extLst>
      <p:ext uri="{BB962C8B-B14F-4D97-AF65-F5344CB8AC3E}">
        <p14:creationId xmlns:p14="http://schemas.microsoft.com/office/powerpoint/2010/main" val="132439982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doet de koe met Vet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Heel weinig</a:t>
            </a:r>
          </a:p>
          <a:p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De pens kan niets met vet (werkt zelfs negatief</a:t>
            </a:r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De lebmaag en darm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Nog wel iets functioneel</a:t>
            </a:r>
          </a:p>
        </p:txBody>
      </p:sp>
    </p:spTree>
    <p:extLst>
      <p:ext uri="{BB962C8B-B14F-4D97-AF65-F5344CB8AC3E}">
        <p14:creationId xmlns:p14="http://schemas.microsoft.com/office/powerpoint/2010/main" val="3352212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VEM Behoefte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Onderhoud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Groei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Melkproductie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Vet%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Eiwit %</a:t>
            </a:r>
          </a:p>
        </p:txBody>
      </p:sp>
    </p:spTree>
    <p:extLst>
      <p:ext uri="{BB962C8B-B14F-4D97-AF65-F5344CB8AC3E}">
        <p14:creationId xmlns:p14="http://schemas.microsoft.com/office/powerpoint/2010/main" val="82581947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Mineralen en vitamines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697858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Hoe kun je vitamines en mineralen voeren?</a:t>
            </a:r>
          </a:p>
        </p:txBody>
      </p:sp>
    </p:spTree>
    <p:extLst>
      <p:ext uri="{BB962C8B-B14F-4D97-AF65-F5344CB8AC3E}">
        <p14:creationId xmlns:p14="http://schemas.microsoft.com/office/powerpoint/2010/main" val="139383769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Hoe kun je vitamines en mineralen voeren?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Ruwvoer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Krachtvoer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Standaard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Extra mineralen brok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Los over het voer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Water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Overig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Liksteen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Mineralen bolus</a:t>
            </a:r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3258784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Ruwvoer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Samenstelling is heel er wisselend</a:t>
            </a:r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Afhankelijk van ?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nl-NL" dirty="0"/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0589201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Ruwvoer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Samenstelling is heel er wisselend</a:t>
            </a:r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Afhankelijk van ?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nl-NL" dirty="0"/>
          </a:p>
          <a:p>
            <a:pPr lvl="1"/>
            <a:r>
              <a:rPr lang="nl-NL" dirty="0"/>
              <a:t>Grondsoort</a:t>
            </a:r>
          </a:p>
          <a:p>
            <a:pPr lvl="1"/>
            <a:r>
              <a:rPr lang="nl-NL" dirty="0" err="1"/>
              <a:t>Bemestingsnivo</a:t>
            </a:r>
            <a:r>
              <a:rPr lang="nl-NL" dirty="0"/>
              <a:t> mineralen</a:t>
            </a:r>
          </a:p>
          <a:p>
            <a:pPr lvl="1"/>
            <a:r>
              <a:rPr lang="nl-NL" dirty="0"/>
              <a:t>Kg </a:t>
            </a:r>
            <a:r>
              <a:rPr lang="nl-NL" dirty="0" err="1"/>
              <a:t>ds</a:t>
            </a:r>
            <a:r>
              <a:rPr lang="nl-NL" dirty="0"/>
              <a:t> opbrengst</a:t>
            </a:r>
          </a:p>
          <a:p>
            <a:pPr lvl="1"/>
            <a:endParaRPr lang="nl-NL" dirty="0"/>
          </a:p>
          <a:p>
            <a:pPr lvl="1"/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sz="3200" dirty="0">
                <a:solidFill>
                  <a:srgbClr val="FF0000"/>
                </a:solidFill>
              </a:rPr>
              <a:t>Alleen ruwvoer is niet voldoende!</a:t>
            </a:r>
          </a:p>
        </p:txBody>
      </p:sp>
    </p:spTree>
    <p:extLst>
      <p:ext uri="{BB962C8B-B14F-4D97-AF65-F5344CB8AC3E}">
        <p14:creationId xmlns:p14="http://schemas.microsoft.com/office/powerpoint/2010/main" val="6117886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Mineralen voeren met krachtvoer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Basis krachtvoer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Voordelen</a:t>
            </a:r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Nadelen</a:t>
            </a:r>
          </a:p>
        </p:txBody>
      </p:sp>
    </p:spTree>
    <p:extLst>
      <p:ext uri="{BB962C8B-B14F-4D97-AF65-F5344CB8AC3E}">
        <p14:creationId xmlns:p14="http://schemas.microsoft.com/office/powerpoint/2010/main" val="168407141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Mineralen voeren met krachtvoer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Basis krachtvoer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Voordelen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Alle koeien krijgen mineralen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De hoog </a:t>
            </a:r>
            <a:r>
              <a:rPr lang="nl-NL" dirty="0" err="1"/>
              <a:t>productieven</a:t>
            </a:r>
            <a:r>
              <a:rPr lang="nl-NL" dirty="0"/>
              <a:t> krijgen het meest en hebben het meest nodig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Gemakkelijk te voeren</a:t>
            </a:r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Nadelen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Relatief een hoge prijs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Alle koeien krijgen dezelfde mineralen</a:t>
            </a:r>
          </a:p>
        </p:txBody>
      </p:sp>
    </p:spTree>
    <p:extLst>
      <p:ext uri="{BB962C8B-B14F-4D97-AF65-F5344CB8AC3E}">
        <p14:creationId xmlns:p14="http://schemas.microsoft.com/office/powerpoint/2010/main" val="155477044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Speciaal krachtvoer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Voordelen</a:t>
            </a:r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Nadelen</a:t>
            </a:r>
          </a:p>
        </p:txBody>
      </p:sp>
    </p:spTree>
    <p:extLst>
      <p:ext uri="{BB962C8B-B14F-4D97-AF65-F5344CB8AC3E}">
        <p14:creationId xmlns:p14="http://schemas.microsoft.com/office/powerpoint/2010/main" val="275003872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Speciaal krachtvoer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Voordelen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Bepaalde koeien krijgen bepaalde mineralen (maatwerk)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Controle of de koeien het ook krijgen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Soms slechte smaak van de brok</a:t>
            </a:r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Nadelen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Erg dure manier van voeren</a:t>
            </a:r>
          </a:p>
        </p:txBody>
      </p:sp>
    </p:spTree>
    <p:extLst>
      <p:ext uri="{BB962C8B-B14F-4D97-AF65-F5344CB8AC3E}">
        <p14:creationId xmlns:p14="http://schemas.microsoft.com/office/powerpoint/2010/main" val="229979455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Mineralen los over het voer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Voordelen</a:t>
            </a:r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Nadelen</a:t>
            </a:r>
          </a:p>
        </p:txBody>
      </p:sp>
    </p:spTree>
    <p:extLst>
      <p:ext uri="{BB962C8B-B14F-4D97-AF65-F5344CB8AC3E}">
        <p14:creationId xmlns:p14="http://schemas.microsoft.com/office/powerpoint/2010/main" val="2090370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Eenvoudige tabel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Tabellenboek veevoeding 2012</a:t>
            </a:r>
          </a:p>
          <a:p>
            <a:endParaRPr lang="nl-NL" dirty="0"/>
          </a:p>
          <a:p>
            <a:r>
              <a:rPr lang="nl-NL" dirty="0"/>
              <a:t>Tabel 1.2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2714807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Mineralen los over het voer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Voordelen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Goedkoper dan krachtvoermineralen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Iedere groep koeien kun je voeren met speciale mineralen</a:t>
            </a:r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Nadelen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Je moet het wel iedere dag doen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Je weet niet welke koe mineralen op neemt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Kan door het voer heen vallen en met restvoer weer afgevoerd worden</a:t>
            </a:r>
          </a:p>
        </p:txBody>
      </p:sp>
    </p:spTree>
    <p:extLst>
      <p:ext uri="{BB962C8B-B14F-4D97-AF65-F5344CB8AC3E}">
        <p14:creationId xmlns:p14="http://schemas.microsoft.com/office/powerpoint/2010/main" val="403804312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Water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Voordelen</a:t>
            </a:r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Nadelen</a:t>
            </a:r>
          </a:p>
        </p:txBody>
      </p:sp>
    </p:spTree>
    <p:extLst>
      <p:ext uri="{BB962C8B-B14F-4D97-AF65-F5344CB8AC3E}">
        <p14:creationId xmlns:p14="http://schemas.microsoft.com/office/powerpoint/2010/main" val="358934173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Water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0876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Voordelen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Iedere koe krijgt mineralen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Geen arbeid (dus ze worden ook gevoerd)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Hele goede kwaliteit van mineralen (farmaceutisch) </a:t>
            </a:r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 marL="91440" lvl="1" indent="-91440">
              <a:spcBef>
                <a:spcPts val="1200"/>
              </a:spcBef>
              <a:spcAft>
                <a:spcPts val="200"/>
              </a:spcAft>
              <a:buSzPct val="100000"/>
              <a:buFont typeface="Wingdings" panose="05000000000000000000" pitchFamily="2" charset="2"/>
              <a:buChar char="Ø"/>
            </a:pPr>
            <a:r>
              <a:rPr lang="nl-NL" dirty="0"/>
              <a:t>Nadelen</a:t>
            </a:r>
          </a:p>
          <a:p>
            <a:pPr marL="274320" lvl="2" indent="-91440">
              <a:spcBef>
                <a:spcPts val="1200"/>
              </a:spcBef>
              <a:spcAft>
                <a:spcPts val="200"/>
              </a:spcAft>
              <a:buSzPct val="100000"/>
              <a:buFont typeface="Wingdings" panose="05000000000000000000" pitchFamily="2" charset="2"/>
              <a:buChar char="Ø"/>
            </a:pPr>
            <a:r>
              <a:rPr lang="nl-NL" sz="1800" dirty="0"/>
              <a:t>De laag productieve koeien krijgen te veel (of hoog productieve te weinig)</a:t>
            </a:r>
          </a:p>
          <a:p>
            <a:pPr marL="274320" lvl="2" indent="-91440">
              <a:spcBef>
                <a:spcPts val="1200"/>
              </a:spcBef>
              <a:spcAft>
                <a:spcPts val="200"/>
              </a:spcAft>
              <a:buSzPct val="100000"/>
              <a:buFont typeface="Wingdings" panose="05000000000000000000" pitchFamily="2" charset="2"/>
              <a:buChar char="Ø"/>
            </a:pPr>
            <a:r>
              <a:rPr lang="nl-NL" sz="1800" dirty="0"/>
              <a:t>Kan de smaak van water beïnvloeden</a:t>
            </a:r>
          </a:p>
          <a:p>
            <a:pPr marL="274320" lvl="2" indent="-91440">
              <a:spcBef>
                <a:spcPts val="1200"/>
              </a:spcBef>
              <a:spcAft>
                <a:spcPts val="200"/>
              </a:spcAft>
              <a:buSzPct val="100000"/>
              <a:buFont typeface="Wingdings" panose="05000000000000000000" pitchFamily="2" charset="2"/>
              <a:buChar char="Ø"/>
            </a:pPr>
            <a:r>
              <a:rPr lang="nl-NL" sz="1800" dirty="0"/>
              <a:t>Investeren in installatie</a:t>
            </a:r>
          </a:p>
          <a:p>
            <a:pPr marL="274320" lvl="2" indent="-91440">
              <a:spcBef>
                <a:spcPts val="1200"/>
              </a:spcBef>
              <a:spcAft>
                <a:spcPts val="200"/>
              </a:spcAft>
              <a:buSzPct val="100000"/>
              <a:buFont typeface="Wingdings" panose="05000000000000000000" pitchFamily="2" charset="2"/>
              <a:buChar char="Ø"/>
            </a:pPr>
            <a:r>
              <a:rPr lang="nl-NL" sz="1800" dirty="0"/>
              <a:t>Hele dure mineralen</a:t>
            </a:r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0219336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Overig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Liksteen</a:t>
            </a:r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Bolussen</a:t>
            </a:r>
          </a:p>
        </p:txBody>
      </p:sp>
    </p:spTree>
    <p:extLst>
      <p:ext uri="{BB962C8B-B14F-4D97-AF65-F5344CB8AC3E}">
        <p14:creationId xmlns:p14="http://schemas.microsoft.com/office/powerpoint/2010/main" val="50739421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Rantsoen berekenen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582498"/>
          </a:xfrm>
        </p:spPr>
        <p:txBody>
          <a:bodyPr/>
          <a:lstStyle/>
          <a:p>
            <a:r>
              <a:rPr lang="nl-NL" dirty="0"/>
              <a:t>Stappen</a:t>
            </a:r>
          </a:p>
          <a:p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Eerst bereken je de behoefte van de koe</a:t>
            </a:r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Dan schat je de </a:t>
            </a:r>
            <a:r>
              <a:rPr lang="nl-NL" dirty="0" err="1"/>
              <a:t>ds</a:t>
            </a:r>
            <a:r>
              <a:rPr lang="nl-NL" dirty="0"/>
              <a:t> opname in</a:t>
            </a:r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Dan bepaal je het rantsoen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Eerste het ruwvoer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Dan het krachtvoer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Dan bereken je de </a:t>
            </a:r>
            <a:r>
              <a:rPr lang="nl-NL" dirty="0" err="1"/>
              <a:t>ds</a:t>
            </a:r>
            <a:r>
              <a:rPr lang="nl-NL" dirty="0"/>
              <a:t> opname en pas je het rantsoen mogelijk aan</a:t>
            </a:r>
          </a:p>
        </p:txBody>
      </p:sp>
    </p:spTree>
    <p:extLst>
      <p:ext uri="{BB962C8B-B14F-4D97-AF65-F5344CB8AC3E}">
        <p14:creationId xmlns:p14="http://schemas.microsoft.com/office/powerpoint/2010/main" val="37335094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Rantsoen berekening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17906"/>
          </a:xfrm>
        </p:spPr>
        <p:txBody>
          <a:bodyPr>
            <a:normAutofit lnSpcReduction="10000"/>
          </a:bodyPr>
          <a:lstStyle/>
          <a:p>
            <a:r>
              <a:rPr lang="nl-NL" dirty="0"/>
              <a:t>Uitgangspunten koe:</a:t>
            </a:r>
          </a:p>
          <a:p>
            <a:r>
              <a:rPr lang="nl-NL" dirty="0"/>
              <a:t>Koe nummer: 1</a:t>
            </a:r>
          </a:p>
          <a:p>
            <a:endParaRPr lang="nl-NL" dirty="0"/>
          </a:p>
          <a:p>
            <a:r>
              <a:rPr lang="nl-NL" dirty="0"/>
              <a:t>Lichaamsgewicht (LG):	650 kg</a:t>
            </a:r>
          </a:p>
          <a:p>
            <a:r>
              <a:rPr lang="nl-NL" dirty="0"/>
              <a:t>Productie:		36 kg melk</a:t>
            </a:r>
          </a:p>
          <a:p>
            <a:r>
              <a:rPr lang="nl-NL" dirty="0"/>
              <a:t>Vet%:			4,25</a:t>
            </a:r>
          </a:p>
          <a:p>
            <a:r>
              <a:rPr lang="nl-NL" dirty="0"/>
              <a:t>Eiwit%:			3,45</a:t>
            </a:r>
          </a:p>
          <a:p>
            <a:endParaRPr lang="nl-NL" dirty="0"/>
          </a:p>
          <a:p>
            <a:r>
              <a:rPr lang="nl-NL" dirty="0"/>
              <a:t>Wat is zijn behoefte:	--------- VEM</a:t>
            </a:r>
          </a:p>
          <a:p>
            <a:r>
              <a:rPr lang="nl-NL" dirty="0"/>
              <a:t>  			---------- DVE</a:t>
            </a:r>
          </a:p>
        </p:txBody>
      </p:sp>
    </p:spTree>
    <p:extLst>
      <p:ext uri="{BB962C8B-B14F-4D97-AF65-F5344CB8AC3E}">
        <p14:creationId xmlns:p14="http://schemas.microsoft.com/office/powerpoint/2010/main" val="350470482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Rantsoen berekening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17906"/>
          </a:xfrm>
        </p:spPr>
        <p:txBody>
          <a:bodyPr>
            <a:normAutofit fontScale="92500" lnSpcReduction="10000"/>
          </a:bodyPr>
          <a:lstStyle/>
          <a:p>
            <a:r>
              <a:rPr lang="nl-NL" dirty="0"/>
              <a:t>Uitgangspunten koe:</a:t>
            </a:r>
          </a:p>
          <a:p>
            <a:r>
              <a:rPr lang="nl-NL" dirty="0"/>
              <a:t>Koe nummer: 1</a:t>
            </a:r>
          </a:p>
          <a:p>
            <a:endParaRPr lang="nl-NL" dirty="0"/>
          </a:p>
          <a:p>
            <a:r>
              <a:rPr lang="nl-NL" dirty="0"/>
              <a:t>Lichaamsgewicht (LG):	650 kg</a:t>
            </a:r>
          </a:p>
          <a:p>
            <a:r>
              <a:rPr lang="nl-NL" dirty="0"/>
              <a:t>Productie:		36 kg melk</a:t>
            </a:r>
          </a:p>
          <a:p>
            <a:r>
              <a:rPr lang="nl-NL" dirty="0"/>
              <a:t>Vet%:			4,25</a:t>
            </a:r>
          </a:p>
          <a:p>
            <a:r>
              <a:rPr lang="nl-NL" dirty="0"/>
              <a:t>Eiwit%:			3,45</a:t>
            </a:r>
          </a:p>
          <a:p>
            <a:endParaRPr lang="nl-NL" dirty="0"/>
          </a:p>
          <a:p>
            <a:r>
              <a:rPr lang="nl-NL" dirty="0"/>
              <a:t>Wat is zijn behoefte:	22770 VEM</a:t>
            </a:r>
          </a:p>
          <a:p>
            <a:r>
              <a:rPr lang="nl-NL" dirty="0"/>
              <a:t>  			2150 DVE</a:t>
            </a:r>
          </a:p>
          <a:p>
            <a:r>
              <a:rPr lang="nl-NL" dirty="0"/>
              <a:t> 			300 OEB (geef ik jullie)</a:t>
            </a:r>
          </a:p>
        </p:txBody>
      </p:sp>
    </p:spTree>
    <p:extLst>
      <p:ext uri="{BB962C8B-B14F-4D97-AF65-F5344CB8AC3E}">
        <p14:creationId xmlns:p14="http://schemas.microsoft.com/office/powerpoint/2010/main" val="237262791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Koe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Opname koe 22 kg </a:t>
            </a:r>
            <a:r>
              <a:rPr lang="nl-NL" dirty="0" err="1"/>
              <a:t>ds</a:t>
            </a:r>
            <a:endParaRPr lang="nl-NL" dirty="0"/>
          </a:p>
          <a:p>
            <a:endParaRPr lang="nl-NL" dirty="0"/>
          </a:p>
          <a:p>
            <a:r>
              <a:rPr lang="nl-NL" dirty="0"/>
              <a:t>Eerst inschatten, later berekenen</a:t>
            </a:r>
          </a:p>
        </p:txBody>
      </p:sp>
    </p:spTree>
    <p:extLst>
      <p:ext uri="{BB962C8B-B14F-4D97-AF65-F5344CB8AC3E}">
        <p14:creationId xmlns:p14="http://schemas.microsoft.com/office/powerpoint/2010/main" val="424182211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Voersoorten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Graskuil mei 3500 kg </a:t>
            </a:r>
            <a:r>
              <a:rPr lang="nl-NL" dirty="0" err="1"/>
              <a:t>ds</a:t>
            </a:r>
            <a:r>
              <a:rPr lang="nl-NL" dirty="0"/>
              <a:t>			10 kg </a:t>
            </a:r>
            <a:r>
              <a:rPr lang="nl-NL" dirty="0" err="1"/>
              <a:t>ds</a:t>
            </a:r>
            <a:endParaRPr lang="nl-NL" dirty="0"/>
          </a:p>
          <a:p>
            <a:endParaRPr lang="nl-NL" dirty="0"/>
          </a:p>
          <a:p>
            <a:r>
              <a:rPr lang="nl-NL" dirty="0"/>
              <a:t>Snijmaiskuil 280 – 320			3 kg </a:t>
            </a:r>
            <a:r>
              <a:rPr lang="nl-NL" dirty="0" err="1"/>
              <a:t>ds</a:t>
            </a:r>
            <a:r>
              <a:rPr lang="nl-NL" dirty="0"/>
              <a:t>		</a:t>
            </a:r>
          </a:p>
          <a:p>
            <a:endParaRPr lang="nl-NL" dirty="0"/>
          </a:p>
          <a:p>
            <a:r>
              <a:rPr lang="nl-NL" dirty="0"/>
              <a:t>A brok 					variabel</a:t>
            </a:r>
          </a:p>
          <a:p>
            <a:endParaRPr lang="nl-NL" dirty="0"/>
          </a:p>
          <a:p>
            <a:r>
              <a:rPr lang="nl-NL" dirty="0" err="1"/>
              <a:t>Soyaschroot</a:t>
            </a:r>
            <a:r>
              <a:rPr lang="nl-NL" dirty="0"/>
              <a:t> </a:t>
            </a:r>
            <a:r>
              <a:rPr lang="nl-NL" dirty="0" err="1"/>
              <a:t>hp</a:t>
            </a:r>
            <a:r>
              <a:rPr lang="nl-NL" dirty="0"/>
              <a:t> RC &lt;45 RE 480		variabel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5926178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Voersoorten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Graskuil mei 3500 kg </a:t>
            </a:r>
            <a:r>
              <a:rPr lang="nl-NL" dirty="0" err="1"/>
              <a:t>ds</a:t>
            </a:r>
            <a:r>
              <a:rPr lang="nl-NL" dirty="0"/>
              <a:t>			VEM	DVE	OEB</a:t>
            </a:r>
          </a:p>
          <a:p>
            <a:r>
              <a:rPr lang="nl-NL" dirty="0"/>
              <a:t>Snijmaiskuil 280 – 320					</a:t>
            </a:r>
          </a:p>
          <a:p>
            <a:endParaRPr lang="nl-NL" dirty="0"/>
          </a:p>
          <a:p>
            <a:r>
              <a:rPr lang="nl-NL" dirty="0"/>
              <a:t>A brok 					</a:t>
            </a:r>
          </a:p>
          <a:p>
            <a:r>
              <a:rPr lang="nl-NL" dirty="0" err="1"/>
              <a:t>Soyaschroot</a:t>
            </a:r>
            <a:r>
              <a:rPr lang="nl-NL" dirty="0"/>
              <a:t> </a:t>
            </a:r>
            <a:r>
              <a:rPr lang="nl-NL" dirty="0" err="1"/>
              <a:t>hp</a:t>
            </a:r>
            <a:r>
              <a:rPr lang="nl-NL" dirty="0"/>
              <a:t> RC &lt;45 RE 480		</a:t>
            </a:r>
          </a:p>
        </p:txBody>
      </p:sp>
    </p:spTree>
    <p:extLst>
      <p:ext uri="{BB962C8B-B14F-4D97-AF65-F5344CB8AC3E}">
        <p14:creationId xmlns:p14="http://schemas.microsoft.com/office/powerpoint/2010/main" val="3192014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VEM behoefte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Koe, 650 kg</a:t>
            </a:r>
          </a:p>
          <a:p>
            <a:endParaRPr lang="nl-NL" dirty="0"/>
          </a:p>
          <a:p>
            <a:r>
              <a:rPr lang="nl-NL" dirty="0"/>
              <a:t>20 kg melk</a:t>
            </a:r>
          </a:p>
          <a:p>
            <a:endParaRPr lang="nl-NL" dirty="0"/>
          </a:p>
          <a:p>
            <a:r>
              <a:rPr lang="nl-NL" dirty="0"/>
              <a:t>Vet%:	4%</a:t>
            </a:r>
          </a:p>
          <a:p>
            <a:r>
              <a:rPr lang="nl-NL" dirty="0"/>
              <a:t>Eiwit:	3,32%</a:t>
            </a:r>
          </a:p>
          <a:p>
            <a:endParaRPr lang="nl-NL" dirty="0"/>
          </a:p>
          <a:p>
            <a:endParaRPr lang="nl-NL" dirty="0"/>
          </a:p>
          <a:p>
            <a:r>
              <a:rPr lang="nl-NL" sz="2800" b="1" dirty="0">
                <a:solidFill>
                  <a:srgbClr val="FF0000"/>
                </a:solidFill>
              </a:rPr>
              <a:t>14420</a:t>
            </a:r>
            <a:r>
              <a:rPr lang="nl-NL" dirty="0"/>
              <a:t> VEM per dag</a:t>
            </a:r>
          </a:p>
        </p:txBody>
      </p:sp>
    </p:spTree>
    <p:extLst>
      <p:ext uri="{BB962C8B-B14F-4D97-AF65-F5344CB8AC3E}">
        <p14:creationId xmlns:p14="http://schemas.microsoft.com/office/powerpoint/2010/main" val="509175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Rantsoen berekenen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582498"/>
          </a:xfrm>
        </p:spPr>
        <p:txBody>
          <a:bodyPr/>
          <a:lstStyle/>
          <a:p>
            <a:r>
              <a:rPr lang="nl-NL" dirty="0"/>
              <a:t>Stappen</a:t>
            </a:r>
          </a:p>
          <a:p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Eerst bereken je de behoefte van de koe</a:t>
            </a:r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Dan schat je de </a:t>
            </a:r>
            <a:r>
              <a:rPr lang="nl-NL" dirty="0" err="1"/>
              <a:t>ds</a:t>
            </a:r>
            <a:r>
              <a:rPr lang="nl-NL" dirty="0"/>
              <a:t> opname in</a:t>
            </a:r>
          </a:p>
          <a:p>
            <a:pPr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Dan bepaal je het rantsoen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Eerste het ruwvoer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Dan het krachtvoer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nl-NL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Dan bereken je de </a:t>
            </a:r>
            <a:r>
              <a:rPr lang="nl-NL" dirty="0" err="1"/>
              <a:t>ds</a:t>
            </a:r>
            <a:r>
              <a:rPr lang="nl-NL" dirty="0"/>
              <a:t> opname en pas je het rantsoen mogelijk aan</a:t>
            </a:r>
          </a:p>
        </p:txBody>
      </p:sp>
    </p:spTree>
    <p:extLst>
      <p:ext uri="{BB962C8B-B14F-4D97-AF65-F5344CB8AC3E}">
        <p14:creationId xmlns:p14="http://schemas.microsoft.com/office/powerpoint/2010/main" val="353482355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Rantsoen berekening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17906"/>
          </a:xfrm>
        </p:spPr>
        <p:txBody>
          <a:bodyPr>
            <a:normAutofit lnSpcReduction="10000"/>
          </a:bodyPr>
          <a:lstStyle/>
          <a:p>
            <a:r>
              <a:rPr lang="nl-NL" dirty="0"/>
              <a:t>Uitgangspunten koe:</a:t>
            </a:r>
          </a:p>
          <a:p>
            <a:r>
              <a:rPr lang="nl-NL" dirty="0"/>
              <a:t>Koe nummer: 1</a:t>
            </a:r>
          </a:p>
          <a:p>
            <a:endParaRPr lang="nl-NL" dirty="0"/>
          </a:p>
          <a:p>
            <a:r>
              <a:rPr lang="nl-NL" dirty="0"/>
              <a:t>Lichaamsgewicht (LG):	650 kg</a:t>
            </a:r>
          </a:p>
          <a:p>
            <a:r>
              <a:rPr lang="nl-NL" dirty="0"/>
              <a:t>Productie:		36 kg melk</a:t>
            </a:r>
          </a:p>
          <a:p>
            <a:r>
              <a:rPr lang="nl-NL" dirty="0"/>
              <a:t>Vet%:			4,25</a:t>
            </a:r>
          </a:p>
          <a:p>
            <a:r>
              <a:rPr lang="nl-NL" dirty="0"/>
              <a:t>Eiwit%:			3,45</a:t>
            </a:r>
          </a:p>
          <a:p>
            <a:endParaRPr lang="nl-NL" dirty="0"/>
          </a:p>
          <a:p>
            <a:r>
              <a:rPr lang="nl-NL" dirty="0"/>
              <a:t>Wat is zijn behoefte:	--------- VEM</a:t>
            </a:r>
          </a:p>
          <a:p>
            <a:r>
              <a:rPr lang="nl-NL" dirty="0"/>
              <a:t>  			---------- DVE</a:t>
            </a:r>
          </a:p>
        </p:txBody>
      </p:sp>
    </p:spTree>
    <p:extLst>
      <p:ext uri="{BB962C8B-B14F-4D97-AF65-F5344CB8AC3E}">
        <p14:creationId xmlns:p14="http://schemas.microsoft.com/office/powerpoint/2010/main" val="123932036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Rantsoen berekening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17906"/>
          </a:xfrm>
        </p:spPr>
        <p:txBody>
          <a:bodyPr>
            <a:normAutofit fontScale="92500" lnSpcReduction="10000"/>
          </a:bodyPr>
          <a:lstStyle/>
          <a:p>
            <a:r>
              <a:rPr lang="nl-NL" dirty="0"/>
              <a:t>Uitgangspunten koe:</a:t>
            </a:r>
          </a:p>
          <a:p>
            <a:r>
              <a:rPr lang="nl-NL" dirty="0"/>
              <a:t>Koe nummer: 1</a:t>
            </a:r>
          </a:p>
          <a:p>
            <a:endParaRPr lang="nl-NL" dirty="0"/>
          </a:p>
          <a:p>
            <a:r>
              <a:rPr lang="nl-NL" dirty="0"/>
              <a:t>Lichaamsgewicht (LG):	650 kg</a:t>
            </a:r>
          </a:p>
          <a:p>
            <a:r>
              <a:rPr lang="nl-NL" dirty="0"/>
              <a:t>Productie:		36 kg melk</a:t>
            </a:r>
          </a:p>
          <a:p>
            <a:r>
              <a:rPr lang="nl-NL" dirty="0"/>
              <a:t>Vet%:			4,25</a:t>
            </a:r>
          </a:p>
          <a:p>
            <a:r>
              <a:rPr lang="nl-NL" dirty="0"/>
              <a:t>Eiwit%:			3,45</a:t>
            </a:r>
          </a:p>
          <a:p>
            <a:endParaRPr lang="nl-NL" dirty="0"/>
          </a:p>
          <a:p>
            <a:r>
              <a:rPr lang="nl-NL" dirty="0"/>
              <a:t>Wat is zijn behoefte:	22770 VEM</a:t>
            </a:r>
          </a:p>
          <a:p>
            <a:r>
              <a:rPr lang="nl-NL" dirty="0"/>
              <a:t>  			2150 DVE</a:t>
            </a:r>
          </a:p>
          <a:p>
            <a:r>
              <a:rPr lang="nl-NL" dirty="0"/>
              <a:t> 			300 OEB (geef ik jullie)</a:t>
            </a:r>
          </a:p>
        </p:txBody>
      </p:sp>
    </p:spTree>
    <p:extLst>
      <p:ext uri="{BB962C8B-B14F-4D97-AF65-F5344CB8AC3E}">
        <p14:creationId xmlns:p14="http://schemas.microsoft.com/office/powerpoint/2010/main" val="151856698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Koe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Opname koe 22 kg </a:t>
            </a:r>
            <a:r>
              <a:rPr lang="nl-NL" dirty="0" err="1"/>
              <a:t>ds</a:t>
            </a:r>
            <a:endParaRPr lang="nl-NL" dirty="0"/>
          </a:p>
          <a:p>
            <a:endParaRPr lang="nl-NL" dirty="0"/>
          </a:p>
          <a:p>
            <a:r>
              <a:rPr lang="nl-NL" dirty="0"/>
              <a:t>Eerst inschatten, later berekenen</a:t>
            </a:r>
          </a:p>
        </p:txBody>
      </p:sp>
    </p:spTree>
    <p:extLst>
      <p:ext uri="{BB962C8B-B14F-4D97-AF65-F5344CB8AC3E}">
        <p14:creationId xmlns:p14="http://schemas.microsoft.com/office/powerpoint/2010/main" val="188690174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Voersoorten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Graskuil mei 3500 kg </a:t>
            </a:r>
            <a:r>
              <a:rPr lang="nl-NL" dirty="0" err="1"/>
              <a:t>ds</a:t>
            </a:r>
            <a:r>
              <a:rPr lang="nl-NL" dirty="0"/>
              <a:t>			10 kg </a:t>
            </a:r>
            <a:r>
              <a:rPr lang="nl-NL" dirty="0" err="1"/>
              <a:t>ds</a:t>
            </a:r>
            <a:endParaRPr lang="nl-NL" dirty="0"/>
          </a:p>
          <a:p>
            <a:endParaRPr lang="nl-NL" dirty="0"/>
          </a:p>
          <a:p>
            <a:r>
              <a:rPr lang="nl-NL" dirty="0"/>
              <a:t>Snijmaiskuil 280 – 320			3 kg </a:t>
            </a:r>
            <a:r>
              <a:rPr lang="nl-NL" dirty="0" err="1"/>
              <a:t>ds</a:t>
            </a:r>
            <a:r>
              <a:rPr lang="nl-NL" dirty="0"/>
              <a:t>		</a:t>
            </a:r>
          </a:p>
          <a:p>
            <a:endParaRPr lang="nl-NL" dirty="0"/>
          </a:p>
          <a:p>
            <a:r>
              <a:rPr lang="nl-NL" dirty="0"/>
              <a:t>A brok 					variabel</a:t>
            </a:r>
          </a:p>
          <a:p>
            <a:endParaRPr lang="nl-NL" dirty="0"/>
          </a:p>
          <a:p>
            <a:r>
              <a:rPr lang="nl-NL" dirty="0" err="1"/>
              <a:t>Soyaschroot</a:t>
            </a:r>
            <a:r>
              <a:rPr lang="nl-NL" dirty="0"/>
              <a:t> </a:t>
            </a:r>
            <a:r>
              <a:rPr lang="nl-NL" dirty="0" err="1"/>
              <a:t>hp</a:t>
            </a:r>
            <a:r>
              <a:rPr lang="nl-NL" dirty="0"/>
              <a:t> RC &lt;45 RE 480		variabel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6435409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Voersoorten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Graskuil mei 3500 kg </a:t>
            </a:r>
            <a:r>
              <a:rPr lang="nl-NL" dirty="0" err="1"/>
              <a:t>ds</a:t>
            </a:r>
            <a:r>
              <a:rPr lang="nl-NL" dirty="0"/>
              <a:t>			VEM	DVE	OEB</a:t>
            </a:r>
          </a:p>
          <a:p>
            <a:r>
              <a:rPr lang="nl-NL" dirty="0"/>
              <a:t>Snijmaiskuil 280 – 320					</a:t>
            </a:r>
          </a:p>
          <a:p>
            <a:endParaRPr lang="nl-NL" dirty="0"/>
          </a:p>
          <a:p>
            <a:r>
              <a:rPr lang="nl-NL" dirty="0"/>
              <a:t>A brok 					</a:t>
            </a:r>
          </a:p>
          <a:p>
            <a:r>
              <a:rPr lang="nl-NL" dirty="0" err="1"/>
              <a:t>Soyaschroot</a:t>
            </a:r>
            <a:r>
              <a:rPr lang="nl-NL" dirty="0"/>
              <a:t> </a:t>
            </a:r>
            <a:r>
              <a:rPr lang="nl-NL" dirty="0" err="1"/>
              <a:t>hp</a:t>
            </a:r>
            <a:r>
              <a:rPr lang="nl-NL" dirty="0"/>
              <a:t> RC &lt;45 &lt;RE 480		</a:t>
            </a:r>
          </a:p>
        </p:txBody>
      </p:sp>
    </p:spTree>
    <p:extLst>
      <p:ext uri="{BB962C8B-B14F-4D97-AF65-F5344CB8AC3E}">
        <p14:creationId xmlns:p14="http://schemas.microsoft.com/office/powerpoint/2010/main" val="350899257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-1" y="0"/>
          <a:ext cx="12171311" cy="594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Werkblad" r:id="rId3" imgW="6800867" imgH="3321000" progId="Excel.Sheet.12">
                  <p:embed/>
                </p:oleObj>
              </mc:Choice>
              <mc:Fallback>
                <p:oleObj name="Werkblad" r:id="rId3" imgW="6800867" imgH="3321000" progId="Excel.Sheet.12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1" y="0"/>
                        <a:ext cx="12171311" cy="594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7666330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454" y="237744"/>
            <a:ext cx="8100207" cy="5559552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9422972" y="4663440"/>
            <a:ext cx="276902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/>
              <a:t>Passen de laatste </a:t>
            </a:r>
          </a:p>
          <a:p>
            <a:r>
              <a:rPr lang="nl-NL" sz="2800" dirty="0"/>
              <a:t>stukjes wel?</a:t>
            </a:r>
          </a:p>
        </p:txBody>
      </p:sp>
    </p:spTree>
    <p:extLst>
      <p:ext uri="{BB962C8B-B14F-4D97-AF65-F5344CB8AC3E}">
        <p14:creationId xmlns:p14="http://schemas.microsoft.com/office/powerpoint/2010/main" val="174070945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Excel afmaken</a:t>
            </a:r>
          </a:p>
        </p:txBody>
      </p:sp>
    </p:spTree>
    <p:extLst>
      <p:ext uri="{BB962C8B-B14F-4D97-AF65-F5344CB8AC3E}">
        <p14:creationId xmlns:p14="http://schemas.microsoft.com/office/powerpoint/2010/main" val="145593596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Nu jullie zelf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Reken zo dicht mogelijk naar de behoefte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Gebruik bestand: “rantsoen eenvoudig 2 nog niet klaar” van </a:t>
            </a:r>
            <a:r>
              <a:rPr lang="nl-NL" dirty="0" err="1"/>
              <a:t>n@tschool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02235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VEM behoefte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/>
          </p:nvPr>
        </p:nvGraphicFramePr>
        <p:xfrm>
          <a:off x="1096963" y="1846263"/>
          <a:ext cx="100584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Kg melk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vet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eiwit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VEM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4,50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4,25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4,75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4,50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3,60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632356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97280" y="210312"/>
            <a:ext cx="10058400" cy="859536"/>
          </a:xfrm>
        </p:spPr>
        <p:txBody>
          <a:bodyPr/>
          <a:lstStyle/>
          <a:p>
            <a:r>
              <a:rPr lang="nl-NL" dirty="0"/>
              <a:t>Nu jullie zelf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97280" y="1463040"/>
            <a:ext cx="10058400" cy="5056632"/>
          </a:xfrm>
        </p:spPr>
        <p:txBody>
          <a:bodyPr/>
          <a:lstStyle/>
          <a:p>
            <a:r>
              <a:rPr lang="nl-NL" dirty="0"/>
              <a:t>Uitgangspunten: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Koe: gewicht 650 kg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38 kg melk</a:t>
            </a:r>
          </a:p>
          <a:p>
            <a:pPr lvl="1"/>
            <a:r>
              <a:rPr lang="nl-NL" dirty="0"/>
              <a:t>4,50 vet</a:t>
            </a:r>
          </a:p>
          <a:p>
            <a:pPr lvl="1"/>
            <a:r>
              <a:rPr lang="nl-NL" dirty="0"/>
              <a:t>3,60 eiwit</a:t>
            </a:r>
          </a:p>
          <a:p>
            <a:pPr lvl="1"/>
            <a:r>
              <a:rPr lang="nl-NL" dirty="0"/>
              <a:t>400 OEB</a:t>
            </a:r>
          </a:p>
          <a:p>
            <a:r>
              <a:rPr lang="nl-NL" dirty="0"/>
              <a:t>Totale </a:t>
            </a:r>
            <a:r>
              <a:rPr lang="nl-NL" dirty="0" err="1"/>
              <a:t>ds</a:t>
            </a:r>
            <a:r>
              <a:rPr lang="nl-NL" dirty="0"/>
              <a:t> opname: 	23 kg </a:t>
            </a:r>
            <a:r>
              <a:rPr lang="nl-NL" dirty="0" err="1"/>
              <a:t>ds</a:t>
            </a:r>
            <a:endParaRPr lang="nl-NL" dirty="0"/>
          </a:p>
          <a:p>
            <a:r>
              <a:rPr lang="nl-NL" dirty="0"/>
              <a:t>Totale ruwvoeropname:	12,5 kg </a:t>
            </a:r>
            <a:r>
              <a:rPr lang="nl-NL" dirty="0" err="1"/>
              <a:t>ds</a:t>
            </a:r>
            <a:endParaRPr lang="nl-NL" dirty="0"/>
          </a:p>
          <a:p>
            <a:pPr lvl="1"/>
            <a:r>
              <a:rPr lang="nl-NL" dirty="0"/>
              <a:t>Rantsoenmiddelen:	</a:t>
            </a:r>
          </a:p>
          <a:p>
            <a:pPr lvl="2"/>
            <a:r>
              <a:rPr lang="nl-NL" dirty="0"/>
              <a:t>Graskuil juni, 3000 kg </a:t>
            </a:r>
            <a:r>
              <a:rPr lang="nl-NL" dirty="0" err="1"/>
              <a:t>ds</a:t>
            </a:r>
            <a:endParaRPr lang="nl-NL" dirty="0"/>
          </a:p>
          <a:p>
            <a:pPr lvl="2"/>
            <a:r>
              <a:rPr lang="nl-NL" dirty="0"/>
              <a:t>Snijmaiskuil , DS &gt; 320 g/kg</a:t>
            </a:r>
          </a:p>
          <a:p>
            <a:pPr lvl="2"/>
            <a:r>
              <a:rPr lang="nl-NL" dirty="0"/>
              <a:t>Tarwe:		 max 2 kg </a:t>
            </a:r>
            <a:r>
              <a:rPr lang="nl-NL" dirty="0" err="1"/>
              <a:t>ds</a:t>
            </a:r>
            <a:endParaRPr lang="nl-NL" dirty="0"/>
          </a:p>
          <a:p>
            <a:pPr lvl="2"/>
            <a:r>
              <a:rPr lang="nl-NL" dirty="0"/>
              <a:t>Sojaschroot HP, RC&lt;45 g/kg, RE&lt;480 g/kg</a:t>
            </a:r>
          </a:p>
          <a:p>
            <a:pPr lvl="2"/>
            <a:r>
              <a:rPr lang="nl-NL" dirty="0"/>
              <a:t>Productiebrok: 980 VEM, 110 DVE, 25 OEB per kg product</a:t>
            </a:r>
          </a:p>
        </p:txBody>
      </p:sp>
    </p:spTree>
    <p:extLst>
      <p:ext uri="{BB962C8B-B14F-4D97-AF65-F5344CB8AC3E}">
        <p14:creationId xmlns:p14="http://schemas.microsoft.com/office/powerpoint/2010/main" val="3798423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Voedermiddelen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" name="Picture 2" descr="http://maken.wikiwijs.nl/generated/s1152x864_a9e9975c85c74e1e829001ca246774a322ef987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893" y="1737360"/>
            <a:ext cx="9892145" cy="5120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Rechte verbindingslijn met pijl 5"/>
          <p:cNvCxnSpPr/>
          <p:nvPr/>
        </p:nvCxnSpPr>
        <p:spPr>
          <a:xfrm flipH="1" flipV="1">
            <a:off x="6505883" y="5263718"/>
            <a:ext cx="3329779" cy="199236"/>
          </a:xfrm>
          <a:prstGeom prst="straightConnector1">
            <a:avLst/>
          </a:prstGeom>
          <a:ln w="1174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Afbeelding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60"/>
            <a:ext cx="2257425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416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VEM Behoefte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Onderhoud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Groei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Melkproductie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Vet%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Eiwit %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60"/>
            <a:ext cx="2257425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339975"/>
      </p:ext>
    </p:extLst>
  </p:cSld>
  <p:clrMapOvr>
    <a:masterClrMapping/>
  </p:clrMapOvr>
</p:sld>
</file>

<file path=ppt/theme/theme1.xml><?xml version="1.0" encoding="utf-8"?>
<a:theme xmlns:a="http://schemas.openxmlformats.org/drawingml/2006/main" name="Terugblik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1883</TotalTime>
  <Words>1197</Words>
  <Application>Microsoft Office PowerPoint</Application>
  <PresentationFormat>Breedbeeld</PresentationFormat>
  <Paragraphs>591</Paragraphs>
  <Slides>70</Slides>
  <Notes>0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70</vt:i4>
      </vt:variant>
    </vt:vector>
  </HeadingPairs>
  <TitlesOfParts>
    <vt:vector size="75" baseType="lpstr">
      <vt:lpstr>Calibri</vt:lpstr>
      <vt:lpstr>Calibri Light</vt:lpstr>
      <vt:lpstr>Wingdings</vt:lpstr>
      <vt:lpstr>Terugblik</vt:lpstr>
      <vt:lpstr>Werkblad</vt:lpstr>
      <vt:lpstr>Veevoeding</vt:lpstr>
      <vt:lpstr>Energie</vt:lpstr>
      <vt:lpstr>Energiewaarde Rundvee</vt:lpstr>
      <vt:lpstr>VEM Behoefte</vt:lpstr>
      <vt:lpstr>Eenvoudige tabel</vt:lpstr>
      <vt:lpstr>VEM behoefte</vt:lpstr>
      <vt:lpstr>VEM behoefte</vt:lpstr>
      <vt:lpstr>Voedermiddelen</vt:lpstr>
      <vt:lpstr>VEM Behoefte</vt:lpstr>
      <vt:lpstr>Eenvoudige tabel</vt:lpstr>
      <vt:lpstr>VEM behoefte</vt:lpstr>
      <vt:lpstr>VEM behoefte</vt:lpstr>
      <vt:lpstr>VEM in het voer (altijd per kg ds)</vt:lpstr>
      <vt:lpstr>Plaats ze op volgorde van hoogte VEM/kg ds</vt:lpstr>
      <vt:lpstr>Plaats ze op volgorde van hoogte VEM/kg ds</vt:lpstr>
      <vt:lpstr>Waar vinden we die informatie</vt:lpstr>
      <vt:lpstr>PAS OP</vt:lpstr>
      <vt:lpstr>Voorbeeld</vt:lpstr>
      <vt:lpstr>Wat is de VEM per kg ds</vt:lpstr>
      <vt:lpstr>Wat is de VEM per kg ds</vt:lpstr>
      <vt:lpstr>Voedermiddelen</vt:lpstr>
      <vt:lpstr>Wat doet de koe met eiwit</vt:lpstr>
      <vt:lpstr>Film</vt:lpstr>
      <vt:lpstr>Eiwit heeft 3 begrippen</vt:lpstr>
      <vt:lpstr>DVE</vt:lpstr>
      <vt:lpstr>Bestendig eiwit</vt:lpstr>
      <vt:lpstr>Microbieel eiwit</vt:lpstr>
      <vt:lpstr>DVE behoefte</vt:lpstr>
      <vt:lpstr>Vragenlijst boek voersignalen</vt:lpstr>
      <vt:lpstr>OEB (Onbestendige eiwit balans)</vt:lpstr>
      <vt:lpstr>Onbestendige eiwit balans</vt:lpstr>
      <vt:lpstr>OEB behoefte</vt:lpstr>
      <vt:lpstr>OEB behoefte</vt:lpstr>
      <vt:lpstr>Onbestendige eiwit balans</vt:lpstr>
      <vt:lpstr>Norm voor OEB</vt:lpstr>
      <vt:lpstr>Wat is de DVE per kg ds</vt:lpstr>
      <vt:lpstr>Voedermiddelen</vt:lpstr>
      <vt:lpstr>Vet</vt:lpstr>
      <vt:lpstr>Wat doet de koe met Vet</vt:lpstr>
      <vt:lpstr>Mineralen en vitamines</vt:lpstr>
      <vt:lpstr>Hoe kun je vitamines en mineralen voeren?</vt:lpstr>
      <vt:lpstr>Hoe kun je vitamines en mineralen voeren?</vt:lpstr>
      <vt:lpstr>Ruwvoer</vt:lpstr>
      <vt:lpstr>Ruwvoer</vt:lpstr>
      <vt:lpstr>Mineralen voeren met krachtvoer</vt:lpstr>
      <vt:lpstr>Mineralen voeren met krachtvoer</vt:lpstr>
      <vt:lpstr>Speciaal krachtvoer</vt:lpstr>
      <vt:lpstr>Speciaal krachtvoer</vt:lpstr>
      <vt:lpstr>Mineralen los over het voer</vt:lpstr>
      <vt:lpstr>Mineralen los over het voer</vt:lpstr>
      <vt:lpstr>Water</vt:lpstr>
      <vt:lpstr>Water</vt:lpstr>
      <vt:lpstr>Overig</vt:lpstr>
      <vt:lpstr>Rantsoen berekenen</vt:lpstr>
      <vt:lpstr>Rantsoen berekening</vt:lpstr>
      <vt:lpstr>Rantsoen berekening</vt:lpstr>
      <vt:lpstr>Koe</vt:lpstr>
      <vt:lpstr>Voersoorten</vt:lpstr>
      <vt:lpstr>Voersoorten</vt:lpstr>
      <vt:lpstr>Rantsoen berekenen</vt:lpstr>
      <vt:lpstr>Rantsoen berekening</vt:lpstr>
      <vt:lpstr>Rantsoen berekening</vt:lpstr>
      <vt:lpstr>Koe</vt:lpstr>
      <vt:lpstr>Voersoorten</vt:lpstr>
      <vt:lpstr>Voersoorten</vt:lpstr>
      <vt:lpstr>PowerPoint-presentatie</vt:lpstr>
      <vt:lpstr>PowerPoint-presentatie</vt:lpstr>
      <vt:lpstr>Excel afmaken</vt:lpstr>
      <vt:lpstr>Nu jullie zelf</vt:lpstr>
      <vt:lpstr>Nu jullie zelf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Veevoeding</dc:title>
  <dc:creator>sijbren Mulder</dc:creator>
  <cp:lastModifiedBy>sijbren Mulder</cp:lastModifiedBy>
  <cp:revision>18</cp:revision>
  <dcterms:created xsi:type="dcterms:W3CDTF">2015-08-22T13:14:52Z</dcterms:created>
  <dcterms:modified xsi:type="dcterms:W3CDTF">2016-04-20T18:50:11Z</dcterms:modified>
</cp:coreProperties>
</file>